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314" r:id="rId3"/>
    <p:sldId id="325" r:id="rId4"/>
    <p:sldId id="257" r:id="rId5"/>
    <p:sldId id="335" r:id="rId6"/>
    <p:sldId id="264" r:id="rId7"/>
    <p:sldId id="358" r:id="rId8"/>
    <p:sldId id="357"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423" r:id="rId32"/>
    <p:sldId id="354" r:id="rId33"/>
    <p:sldId id="309" r:id="rId34"/>
    <p:sldId id="422" r:id="rId35"/>
    <p:sldId id="424" r:id="rId36"/>
    <p:sldId id="413" r:id="rId37"/>
    <p:sldId id="298" r:id="rId38"/>
    <p:sldId id="363" r:id="rId39"/>
    <p:sldId id="324" r:id="rId40"/>
    <p:sldId id="306" r:id="rId41"/>
    <p:sldId id="305" r:id="rId42"/>
    <p:sldId id="299" r:id="rId43"/>
    <p:sldId id="304" r:id="rId44"/>
    <p:sldId id="338" r:id="rId45"/>
    <p:sldId id="420" r:id="rId46"/>
    <p:sldId id="421" r:id="rId47"/>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86804" autoAdjust="0"/>
  </p:normalViewPr>
  <p:slideViewPr>
    <p:cSldViewPr snapToGrid="0">
      <p:cViewPr varScale="1">
        <p:scale>
          <a:sx n="96" d="100"/>
          <a:sy n="96" d="100"/>
        </p:scale>
        <p:origin x="1188" y="84"/>
      </p:cViewPr>
      <p:guideLst/>
    </p:cSldViewPr>
  </p:slideViewPr>
  <p:outlineViewPr>
    <p:cViewPr>
      <p:scale>
        <a:sx n="33" d="100"/>
        <a:sy n="33" d="100"/>
      </p:scale>
      <p:origin x="0" y="-671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5/08/2024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05/08/2024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algoritmos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a:t>
            </a:r>
          </a:p>
          <a:p>
            <a:endParaRPr lang="pt-BR" dirty="0"/>
          </a:p>
          <a:p>
            <a:r>
              <a:rPr lang="pt-BR" dirty="0"/>
              <a:t>A tradução para "</a:t>
            </a:r>
            <a:r>
              <a:rPr lang="pt-BR" dirty="0" err="1"/>
              <a:t>human</a:t>
            </a:r>
            <a:r>
              <a:rPr lang="pt-BR" dirty="0"/>
              <a:t> </a:t>
            </a:r>
            <a:r>
              <a:rPr lang="pt-BR" dirty="0" err="1"/>
              <a:t>engineered</a:t>
            </a:r>
            <a:r>
              <a:rPr lang="pt-BR" dirty="0"/>
              <a:t>" é "projetado por humanos" ou "desenvolvido por humanos". o algoritmo de ML aprende um modelo que reproduz os resultados esperados e generaliza para entradas não vistas durante o treinamento.</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1647634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1538501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b="1" dirty="0"/>
              <a:t>P</a:t>
            </a:r>
            <a:r>
              <a:rPr lang="pt-BR" b="1" i="0" dirty="0">
                <a:effectLst/>
              </a:rPr>
              <a:t>rocessar grandes volumes de dados para extração de </a:t>
            </a:r>
            <a:r>
              <a:rPr lang="pt-BR" b="1" i="1" dirty="0">
                <a:effectLst/>
              </a:rPr>
              <a:t>insights</a:t>
            </a:r>
            <a:endParaRPr lang="pt-BR" b="1" dirty="0"/>
          </a:p>
          <a:p>
            <a:pPr defTabSz="1686336">
              <a:defRPr/>
            </a:pPr>
            <a:r>
              <a:rPr lang="pt-BR" dirty="0"/>
              <a:t>A utilização de IA para processar grandes volumes de dados tem como objetivo identificar padrões, tendências ou relações ocultas nos dados. Esse processo vai além da capacidade humana de análise manual, permitindo que a IA descubra insights significativos de forma mais rápida e precisa. Ao extrair insights dos dados, as organizações podem obter informações estratégicas para tomada de decisões informadas. Isso inclui identificar oportunidades de mercado, compreender o comportamento do cliente, otimizar processos operacionais e antecipar tendências futuras.</a:t>
            </a:r>
            <a:endParaRPr lang="pt-BR" b="0" i="0" dirty="0">
              <a:solidFill>
                <a:srgbClr val="0D0D0D"/>
              </a:solidFill>
              <a:effectLst/>
              <a:latin typeface="Söhne"/>
            </a:endParaRPr>
          </a:p>
          <a:p>
            <a:pPr defTabSz="1686336">
              <a:defRPr/>
            </a:pPr>
            <a:endParaRPr lang="pt-BR" b="0" i="0" dirty="0">
              <a:solidFill>
                <a:srgbClr val="0D0D0D"/>
              </a:solidFill>
              <a:effectLst/>
              <a:latin typeface="Söhne"/>
            </a:endParaRPr>
          </a:p>
          <a:p>
            <a:pPr marL="0" marR="0" lvl="0" indent="0" algn="l" defTabSz="1686336" rtl="0" eaLnBrk="1" fontAlgn="auto" latinLnBrk="0" hangingPunct="1">
              <a:lnSpc>
                <a:spcPct val="100000"/>
              </a:lnSpc>
              <a:spcBef>
                <a:spcPts val="0"/>
              </a:spcBef>
              <a:spcAft>
                <a:spcPts val="0"/>
              </a:spcAft>
              <a:buClrTx/>
              <a:buSzTx/>
              <a:buFontTx/>
              <a:buNone/>
              <a:tabLst/>
              <a:defRPr/>
            </a:pPr>
            <a:r>
              <a:rPr lang="pt-BR" b="1" i="0" dirty="0">
                <a:effectLst/>
              </a:rPr>
              <a:t>Criar experiências personalizadas para seus clientes</a:t>
            </a:r>
            <a:endParaRPr lang="pt-BR" b="1" i="0" dirty="0">
              <a:solidFill>
                <a:srgbClr val="0D0D0D"/>
              </a:solidFill>
              <a:effectLst/>
              <a:latin typeface="Söhne"/>
            </a:endParaRPr>
          </a:p>
          <a:p>
            <a:pPr defTabSz="1686336">
              <a:defRPr/>
            </a:pPr>
            <a:r>
              <a:rPr lang="pt-BR" b="0" i="0" dirty="0">
                <a:solidFill>
                  <a:srgbClr val="0D0D0D"/>
                </a:solidFill>
                <a:effectLst/>
                <a:latin typeface="Söhne"/>
              </a:rPr>
              <a:t>Ao empregar IA para criar experiências personalizadas, as empresas podem analisar dados sobre o comportamento, preferências e histórico de compra de cada cliente. </a:t>
            </a:r>
          </a:p>
          <a:p>
            <a:pPr defTabSz="1686336">
              <a:defRPr/>
            </a:pPr>
            <a:r>
              <a:rPr lang="pt-BR" b="0" i="0" dirty="0">
                <a:solidFill>
                  <a:srgbClr val="0D0D0D"/>
                </a:solidFill>
                <a:effectLst/>
                <a:latin typeface="Söhne"/>
              </a:rPr>
              <a:t>Com base nessa análise, a IA pode recomendar produtos ou serviços específicos, personalizar ofertas, ajustar interfaces de usuário e adaptar interações em tempo real. Isso resulta em uma experiência mais relevante e agradável para o cliente, aumentando a satisfação e fortalecendo o relacionamento entre a empresa e seus consumidores.</a:t>
            </a:r>
          </a:p>
          <a:p>
            <a:pPr defTabSz="1686336">
              <a:defRPr/>
            </a:pPr>
            <a:r>
              <a:rPr lang="pt-BR" b="0" i="0" dirty="0">
                <a:solidFill>
                  <a:srgbClr val="0D0D0D"/>
                </a:solidFill>
                <a:effectLst/>
                <a:latin typeface="Söhne"/>
              </a:rPr>
              <a:t>Por exemplo, Netflix faz recomendações de files e séries. A Amazon de produtos que você pode gostar.</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79319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dirty="0"/>
              <a:t>Não existe na natureza uma função que explique a relação entre temperatura e número de picolés vendidos.</a:t>
            </a:r>
          </a:p>
          <a:p>
            <a:pPr marL="0" lvl="0" indent="0" algn="l" rtl="0">
              <a:spcBef>
                <a:spcPts val="0"/>
              </a:spcBef>
              <a:spcAft>
                <a:spcPts val="0"/>
              </a:spcAft>
              <a:buNone/>
            </a:pPr>
            <a:r>
              <a:rPr lang="pt-BR" dirty="0"/>
              <a:t>Em regressão, o termo "mapeamento verdadeiro" refere-se à relação real entre as variáveis independentes (ou preditoras) e a variável dependente (ou alvo) que um modelo de regressão tenta capturar. </a:t>
            </a:r>
            <a:endParaRPr lang="pt-BR" sz="1200" b="1" dirty="0"/>
          </a:p>
          <a:p>
            <a:pPr marL="0" lvl="0" indent="0" algn="l" rtl="0">
              <a:spcBef>
                <a:spcPts val="0"/>
              </a:spcBef>
              <a:spcAft>
                <a:spcPts val="0"/>
              </a:spcAft>
              <a:buNone/>
            </a:pPr>
            <a:endParaRPr lang="pt-BR" sz="1200" b="1" dirty="0"/>
          </a:p>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4228313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experiências passadas e se adaptar a novas situações e ambientes.</a:t>
            </a:r>
          </a:p>
          <a:p>
            <a:pPr marL="228600" indent="-228600" algn="l">
              <a:buFont typeface="+mj-lt"/>
              <a:buAutoNum type="arabicPeriod"/>
            </a:pPr>
            <a:r>
              <a:rPr lang="pt-BR" b="0" i="0" dirty="0">
                <a:solidFill>
                  <a:srgbClr val="374151"/>
                </a:solidFill>
                <a:effectLst/>
                <a:latin typeface="Söhne"/>
              </a:rPr>
              <a:t>Comunicação: </a:t>
            </a:r>
            <a:r>
              <a:rPr lang="pt-BR" dirty="0"/>
              <a:t>Habilidade de entender e produzir linguagem natural, permitindo um interação eficaz.</a:t>
            </a:r>
            <a:endParaRPr lang="pt-BR" b="0" i="0" dirty="0">
              <a:solidFill>
                <a:srgbClr val="374151"/>
              </a:solidFill>
              <a:effectLst/>
              <a:latin typeface="Söhne"/>
            </a:endParaRPr>
          </a:p>
          <a:p>
            <a:pPr marL="228600" indent="-228600" algn="l">
              <a:buFont typeface="+mj-lt"/>
              <a:buAutoNum type="arabicPeriod"/>
            </a:pPr>
            <a:r>
              <a:rPr lang="pt-BR" b="0" i="0" dirty="0">
                <a:solidFill>
                  <a:srgbClr val="374151"/>
                </a:solidFill>
                <a:effectLst/>
                <a:latin typeface="Söhne"/>
              </a:rPr>
              <a:t>Raciocínio e tomada de decisão: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Capacidade para gerar arte (música, poemas, pintura, etc.) e outras formas de expressão criativa.</a:t>
            </a:r>
          </a:p>
          <a:p>
            <a:pPr marL="228600" indent="-228600" algn="l">
              <a:buFont typeface="+mj-lt"/>
              <a:buAutoNum type="arabicPeriod"/>
            </a:pPr>
            <a:r>
              <a:rPr lang="pt-BR" b="0" i="0" dirty="0">
                <a:solidFill>
                  <a:srgbClr val="374151"/>
                </a:solidFill>
                <a:effectLst/>
                <a:latin typeface="Söhne"/>
              </a:rPr>
              <a:t>Movimento: </a:t>
            </a:r>
            <a:r>
              <a:rPr lang="pt-BR" dirty="0"/>
              <a:t>Habilidade para se mover e manipular objetos no ambiente. É a capacidade de interagir fisicamente com o ambiente.</a:t>
            </a:r>
            <a:endParaRPr lang="pt-BR" b="0" i="0" dirty="0">
              <a:solidFill>
                <a:srgbClr val="374151"/>
              </a:solidFill>
              <a:effectLst/>
              <a:latin typeface="Söhne"/>
            </a:endParaRP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Emular as habilidades/capacidades humanas. Emulação é o processo de replicar o comportamento de um sistema usando um sistema diferente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044956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05/08/2024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05/08/2024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05/08/2024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05/08/2024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05/08/2024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05/08/2024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05/08/2024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05/08/2024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05/08/2024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05/08/2024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05/08/2024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05/08/2024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105.png"/></Relationships>
</file>

<file path=ppt/slides/_rels/slide36.xml.rels><?xml version="1.0" encoding="UTF-8" standalone="yes"?>
<Relationships xmlns="http://schemas.openxmlformats.org/package/2006/relationships"><Relationship Id="rId3" Type="http://schemas.openxmlformats.org/officeDocument/2006/relationships/hyperlink" Target="https://www.dca.fee.unicamp.br/~lboccato/ia006_2s2019.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tinyurl.com/mp64ksye"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g"/><Relationship Id="rId11" Type="http://schemas.openxmlformats.org/officeDocument/2006/relationships/image" Target="../media/image26.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527800" cy="5032376"/>
          </a:xfrm>
        </p:spPr>
        <p:txBody>
          <a:bodyPr/>
          <a:lstStyle/>
          <a:p>
            <a:pPr marL="171450" indent="-171450"/>
            <a:r>
              <a:rPr lang="pt-BR" b="1" dirty="0"/>
              <a:t>Definição formal</a:t>
            </a:r>
            <a:r>
              <a:rPr lang="pt-BR" dirty="0"/>
              <a:t>: Capacidade de uma máquina de </a:t>
            </a:r>
            <a:r>
              <a:rPr lang="pt-BR" b="1" i="1" dirty="0">
                <a:solidFill>
                  <a:srgbClr val="7030A0"/>
                </a:solidFill>
              </a:rPr>
              <a:t>receber estímulos</a:t>
            </a:r>
            <a:r>
              <a:rPr lang="pt-BR" b="1" i="1" dirty="0"/>
              <a:t> </a:t>
            </a:r>
            <a:r>
              <a:rPr lang="pt-BR" dirty="0"/>
              <a:t>vindos do ambiente, </a:t>
            </a:r>
            <a:r>
              <a:rPr lang="pt-BR" b="1" i="1" dirty="0">
                <a:solidFill>
                  <a:srgbClr val="7030A0"/>
                </a:solidFill>
              </a:rPr>
              <a:t>interpretá-los</a:t>
            </a:r>
            <a:r>
              <a:rPr lang="pt-BR" dirty="0"/>
              <a:t>, </a:t>
            </a:r>
            <a:r>
              <a:rPr lang="pt-BR" b="1" i="1" dirty="0">
                <a:solidFill>
                  <a:srgbClr val="7030A0"/>
                </a:solidFill>
              </a:rPr>
              <a:t>aprender</a:t>
            </a:r>
            <a:r>
              <a:rPr lang="pt-BR" dirty="0"/>
              <a:t> com eles e usar o </a:t>
            </a:r>
            <a:r>
              <a:rPr lang="pt-BR" b="1" i="1" dirty="0">
                <a:solidFill>
                  <a:srgbClr val="7030A0"/>
                </a:solidFill>
              </a:rPr>
              <a:t>conhecimento adquirido</a:t>
            </a:r>
            <a:r>
              <a:rPr lang="pt-BR" b="1" i="1" dirty="0"/>
              <a:t> </a:t>
            </a:r>
            <a:r>
              <a:rPr lang="pt-BR" dirty="0"/>
              <a:t>para </a:t>
            </a:r>
            <a:r>
              <a:rPr lang="pt-BR" b="1" i="1" dirty="0">
                <a:solidFill>
                  <a:srgbClr val="7030A0"/>
                </a:solidFill>
              </a:rPr>
              <a:t>tomar decisões</a:t>
            </a:r>
            <a:r>
              <a:rPr lang="pt-BR" b="1" i="1" dirty="0"/>
              <a:t> </a:t>
            </a:r>
            <a:r>
              <a:rPr lang="pt-BR" b="1" i="1" dirty="0">
                <a:solidFill>
                  <a:srgbClr val="7030A0"/>
                </a:solidFill>
              </a:rPr>
              <a:t>e resolver problemas</a:t>
            </a:r>
            <a:r>
              <a:rPr lang="pt-BR" dirty="0"/>
              <a:t>,</a:t>
            </a:r>
            <a:r>
              <a:rPr lang="pt-BR" b="1" i="1" dirty="0"/>
              <a:t> </a:t>
            </a:r>
            <a:r>
              <a:rPr lang="pt-BR" b="1" i="1" dirty="0">
                <a:solidFill>
                  <a:srgbClr val="7030A0"/>
                </a:solidFill>
              </a:rPr>
              <a:t>interagindo</a:t>
            </a:r>
            <a:r>
              <a:rPr lang="pt-BR" b="1" i="1" dirty="0"/>
              <a:t> </a:t>
            </a:r>
            <a:r>
              <a:rPr lang="pt-BR" dirty="0"/>
              <a:t>com o ambiente.</a:t>
            </a:r>
          </a:p>
          <a:p>
            <a:pPr marL="171450" indent="-171450"/>
            <a:r>
              <a:rPr lang="pt-BR" dirty="0"/>
              <a:t>Porém, criar máquinas que emulem as nossas capacidades, </a:t>
            </a:r>
            <a:r>
              <a:rPr lang="pt-BR" b="1" i="1" dirty="0">
                <a:solidFill>
                  <a:srgbClr val="00B050"/>
                </a:solidFill>
              </a:rPr>
              <a:t>não é uma tarefa simples</a:t>
            </a:r>
            <a:r>
              <a:rPr lang="pt-BR" dirty="0"/>
              <a:t>.</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criar </a:t>
            </a:r>
            <a:r>
              <a:rPr lang="pt-BR" sz="2800" dirty="0"/>
              <a:t>máquinas que imitem a inteligência humana é um </a:t>
            </a:r>
            <a:r>
              <a:rPr lang="pt-BR" b="1" i="1" dirty="0"/>
              <a:t>problema muito complexo e difícil de ser resolvido </a:t>
            </a:r>
            <a:r>
              <a:rPr lang="pt-BR" b="1" i="1" dirty="0">
                <a:solidFill>
                  <a:srgbClr val="7030A0"/>
                </a:solidFill>
              </a:rPr>
              <a:t>de uma só vez</a:t>
            </a:r>
            <a:r>
              <a:rPr lang="pt-BR" b="1" i="1" dirty="0"/>
              <a:t>.</a:t>
            </a:r>
            <a:r>
              <a:rPr lang="pt-BR" sz="2800" dirty="0"/>
              <a:t> </a:t>
            </a:r>
          </a:p>
          <a:p>
            <a:r>
              <a:rPr lang="pt-BR" dirty="0"/>
              <a:t>Sendo assim,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200" y="1635124"/>
            <a:ext cx="11215256"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solidFill>
                  <a:srgbClr val="00B050"/>
                </a:solidFill>
              </a:rPr>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para a análise e solução de vários problemas </a:t>
            </a:r>
            <a:r>
              <a:rPr lang="pt-BR" dirty="0"/>
              <a:t>em várias áreas, incluindo telecomunicações, de forma eficiente.</a:t>
            </a:r>
          </a:p>
          <a:p>
            <a:pPr lvl="1">
              <a:buFont typeface="Wingdings" panose="05000000000000000000" pitchFamily="2" charset="2"/>
              <a:buChar char="§"/>
            </a:pPr>
            <a:r>
              <a:rPr lang="pt-BR" b="1" i="1" dirty="0"/>
              <a:t>Redução de complexidade e custo</a:t>
            </a:r>
            <a:r>
              <a:rPr lang="pt-BR" dirty="0"/>
              <a:t>: </a:t>
            </a:r>
            <a:r>
              <a:rPr lang="pt-BR" sz="2400" dirty="0"/>
              <a:t>ML pode </a:t>
            </a:r>
            <a:r>
              <a:rPr lang="pt-BR" sz="2400" b="1" i="1" dirty="0"/>
              <a:t>reduzir o custo e a complexidade computacional</a:t>
            </a:r>
            <a:r>
              <a:rPr lang="pt-BR" sz="2400" dirty="0"/>
              <a:t>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
            </a:r>
            <a:r>
              <a:rPr lang="pt-BR" b="1" i="1" dirty="0">
                <a:solidFill>
                  <a:srgbClr val="00B050"/>
                </a:solidFill>
              </a:rPr>
              <a:t>através de treinamento</a:t>
            </a:r>
            <a:r>
              <a:rPr lang="pt-BR" dirty="0"/>
              <a:t>) uma </a:t>
            </a:r>
            <a:r>
              <a:rPr lang="pt-BR" b="1" i="1" dirty="0">
                <a:solidFill>
                  <a:srgbClr val="7030A0"/>
                </a:solidFill>
              </a:rPr>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Paradigma da programação tradicional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a:t>
                </a:r>
                <a:r>
                  <a:rPr lang="pt-BR" b="1" i="1" dirty="0">
                    <a:solidFill>
                      <a:srgbClr val="7030A0"/>
                    </a:solidFill>
                  </a:rPr>
                  <a:t>mapeiam</a:t>
                </a:r>
                <a:r>
                  <a:rPr lang="pt-BR" b="1" i="1" dirty="0">
                    <a:solidFill>
                      <a:srgbClr val="00B050"/>
                    </a:solidFill>
                  </a:rPr>
                  <a:t> as entradas, </a:t>
                </a:r>
                <a14:m>
                  <m:oMath xmlns:m="http://schemas.openxmlformats.org/officeDocument/2006/math">
                    <m:r>
                      <a:rPr lang="pt-BR" b="1" i="1">
                        <a:solidFill>
                          <a:srgbClr val="00B050"/>
                        </a:solidFill>
                        <a:latin typeface="Cambria Math" panose="02040503050406030204" pitchFamily="18" charset="0"/>
                      </a:rPr>
                      <m:t>𝒙</m:t>
                    </m:r>
                  </m:oMath>
                </a14:m>
                <a:r>
                  <a:rPr lang="pt-BR" b="1" i="1" dirty="0">
                    <a:solidFill>
                      <a:srgbClr val="00B050"/>
                    </a:solidFill>
                  </a:rPr>
                  <a:t>, nas saídas, </a:t>
                </a:r>
                <a14:m>
                  <m:oMath xmlns:m="http://schemas.openxmlformats.org/officeDocument/2006/math">
                    <m:r>
                      <a:rPr lang="pt-BR" sz="2800" b="1" i="1" smtClean="0">
                        <a:solidFill>
                          <a:srgbClr val="00B050"/>
                        </a:solidFill>
                        <a:latin typeface="Cambria Math" panose="02040503050406030204" pitchFamily="18" charset="0"/>
                      </a:rPr>
                      <m:t>𝒚</m:t>
                    </m:r>
                    <m:r>
                      <a:rPr lang="pt-BR" sz="2800" b="1" i="1" smtClean="0">
                        <a:solidFill>
                          <a:srgbClr val="00B050"/>
                        </a:solidFill>
                        <a:latin typeface="Cambria Math" panose="02040503050406030204" pitchFamily="18" charset="0"/>
                      </a:rPr>
                      <m:t>=</m:t>
                    </m:r>
                    <m:r>
                      <a:rPr lang="pt-BR" sz="2800" b="1" i="1" smtClean="0">
                        <a:solidFill>
                          <a:srgbClr val="00B050"/>
                        </a:solidFill>
                        <a:latin typeface="Cambria Math" panose="02040503050406030204" pitchFamily="18" charset="0"/>
                      </a:rPr>
                      <m:t>𝒇</m:t>
                    </m:r>
                    <m:d>
                      <m:dPr>
                        <m:ctrlPr>
                          <a:rPr lang="pt-BR" sz="2800" b="1" i="1" smtClean="0">
                            <a:solidFill>
                              <a:srgbClr val="00B050"/>
                            </a:solidFill>
                            <a:latin typeface="Cambria Math" panose="02040503050406030204" pitchFamily="18" charset="0"/>
                          </a:rPr>
                        </m:ctrlPr>
                      </m:dPr>
                      <m:e>
                        <m:r>
                          <a:rPr lang="pt-BR" sz="2800" b="1" i="1" smtClean="0">
                            <a:solidFill>
                              <a:srgbClr val="00B050"/>
                            </a:solidFill>
                            <a:latin typeface="Cambria Math" panose="02040503050406030204" pitchFamily="18" charset="0"/>
                          </a:rPr>
                          <m:t>𝒙</m:t>
                        </m:r>
                      </m:e>
                    </m:d>
                  </m:oMath>
                </a14:m>
                <a:r>
                  <a:rPr lang="pt-BR" dirty="0"/>
                  <a:t>.</a:t>
                </a:r>
              </a:p>
              <a:p>
                <a:r>
                  <a:rPr lang="pt-BR" dirty="0"/>
                  <a:t>Imaginem um problema onde a </a:t>
                </a:r>
                <a:r>
                  <a:rPr lang="pt-BR" b="1" i="1" dirty="0">
                    <a:solidFill>
                      <a:srgbClr val="7030A0"/>
                    </a:solidFill>
                  </a:rPr>
                  <a:t>solução geral</a:t>
                </a:r>
                <a:r>
                  <a:rPr lang="pt-BR" dirty="0"/>
                  <a:t>, </a:t>
                </a:r>
                <a14:m>
                  <m:oMath xmlns:m="http://schemas.openxmlformats.org/officeDocument/2006/math">
                    <m:r>
                      <a:rPr lang="pt-BR" sz="2800" b="1" i="1" smtClean="0">
                        <a:solidFill>
                          <a:srgbClr val="7030A0"/>
                        </a:solidFill>
                        <a:latin typeface="Cambria Math" panose="02040503050406030204" pitchFamily="18" charset="0"/>
                      </a:rPr>
                      <m:t>𝒇</m:t>
                    </m:r>
                    <m:d>
                      <m:dPr>
                        <m:ctrlPr>
                          <a:rPr lang="pt-BR" sz="2800" b="1" i="1" smtClean="0">
                            <a:solidFill>
                              <a:srgbClr val="7030A0"/>
                            </a:solidFill>
                            <a:latin typeface="Cambria Math" panose="02040503050406030204" pitchFamily="18" charset="0"/>
                          </a:rPr>
                        </m:ctrlPr>
                      </m:dPr>
                      <m:e>
                        <m:r>
                          <a:rPr lang="pt-BR" sz="2800" b="1" i="1" smtClean="0">
                            <a:solidFill>
                              <a:srgbClr val="7030A0"/>
                            </a:solidFill>
                            <a:latin typeface="Cambria Math" panose="02040503050406030204" pitchFamily="18" charset="0"/>
                          </a:rPr>
                          <m:t>𝒙</m:t>
                        </m:r>
                      </m:e>
                    </m:d>
                  </m:oMath>
                </a14:m>
                <a:r>
                  <a:rPr lang="pt-BR" dirty="0"/>
                  <a:t>, é a equação de uma </a:t>
                </a:r>
                <a:r>
                  <a:rPr lang="pt-BR"/>
                  <a:t>reta.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4084" cy="4351338"/>
              </a:xfrm>
              <a:blipFill>
                <a:blip r:embed="rId3"/>
                <a:stretch>
                  <a:fillRect l="-988" t="-2241" r="-329"/>
                </a:stretch>
              </a:blipFill>
            </p:spPr>
            <p:txBody>
              <a:bodyPr/>
              <a:lstStyle/>
              <a:p>
                <a:r>
                  <a:rPr lang="pt-BR">
                    <a:noFill/>
                  </a:rPr>
                  <a:t> </a:t>
                </a:r>
              </a:p>
            </p:txBody>
          </p:sp>
        </mc:Fallback>
      </mc:AlternateContent>
      <p:sp>
        <p:nvSpPr>
          <p:cNvPr id="4" name="Rectangle 3"/>
          <p:cNvSpPr/>
          <p:nvPr/>
        </p:nvSpPr>
        <p:spPr>
          <a:xfrm>
            <a:off x="5239414" y="531608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411413" y="478450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411414" y="54957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11414" y="59910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53740" y="576967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253740" y="5769675"/>
                <a:ext cx="1039586" cy="584775"/>
              </a:xfrm>
              <a:prstGeom prst="rect">
                <a:avLst/>
              </a:prstGeom>
              <a:blipFill>
                <a:blip r:embed="rId4"/>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78640" y="499269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878640" y="4992690"/>
                <a:ext cx="1688987" cy="800219"/>
              </a:xfrm>
              <a:prstGeom prst="rect">
                <a:avLst/>
              </a:prstGeom>
              <a:blipFill>
                <a:blip r:embed="rId5"/>
                <a:stretch>
                  <a:fillRect t="-3817" b="-2290"/>
                </a:stretch>
              </a:blipFill>
            </p:spPr>
            <p:txBody>
              <a:bodyPr/>
              <a:lstStyle/>
              <a:p>
                <a:r>
                  <a:rPr lang="pt-BR">
                    <a:noFill/>
                  </a:rPr>
                  <a:t> </a:t>
                </a:r>
              </a:p>
            </p:txBody>
          </p:sp>
        </mc:Fallback>
      </mc:AlternateContent>
      <p:cxnSp>
        <p:nvCxnSpPr>
          <p:cNvPr id="11" name="Straight Arrow Connector 10"/>
          <p:cNvCxnSpPr/>
          <p:nvPr/>
        </p:nvCxnSpPr>
        <p:spPr>
          <a:xfrm>
            <a:off x="7149857" y="574062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809286" y="533871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809286" y="5338715"/>
                <a:ext cx="2382052" cy="584775"/>
              </a:xfrm>
              <a:prstGeom prst="rect">
                <a:avLst/>
              </a:prstGeom>
              <a:blipFill>
                <a:blip r:embed="rId6"/>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531486" y="491092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669644" y="491092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7030A0"/>
                </a:solidFill>
              </a:rPr>
              <a:t>treinamento</a:t>
            </a:r>
            <a:r>
              <a:rPr lang="pt-BR" dirty="0"/>
              <a:t>, um </a:t>
            </a:r>
            <a:r>
              <a:rPr lang="pt-BR" b="1" i="1" dirty="0">
                <a:solidFill>
                  <a:srgbClr val="00B050"/>
                </a:solidFill>
              </a:rPr>
              <a:t>modelo</a:t>
            </a:r>
            <a:r>
              <a:rPr lang="pt-BR" dirty="0"/>
              <a:t> (i.e., as regras) que </a:t>
            </a:r>
            <a:r>
              <a:rPr lang="pt-BR" b="1" i="1" dirty="0">
                <a:solidFill>
                  <a:srgbClr val="7030A0"/>
                </a:solidFill>
              </a:rPr>
              <a:t>mapeie</a:t>
            </a:r>
            <a:r>
              <a:rPr lang="pt-BR" dirty="0"/>
              <a:t>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7030A0"/>
                </a:solidFill>
              </a:rPr>
              <a:t>solução geral</a:t>
            </a:r>
            <a:r>
              <a:rPr lang="pt-BR" dirty="0"/>
              <a:t>, ou seja, que </a:t>
            </a:r>
            <a:r>
              <a:rPr lang="pt-BR" b="1" i="1" dirty="0">
                <a:solidFill>
                  <a:srgbClr val="00B050"/>
                </a:solidFill>
              </a:rPr>
              <a:t>generalize para entradas 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(valor não visto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modelo aprendeu que uma </a:t>
            </a:r>
            <a:r>
              <a:rPr lang="pt-BR" sz="1400" b="1" i="1" dirty="0">
                <a:solidFill>
                  <a:schemeClr val="accent2"/>
                </a:solidFill>
              </a:rPr>
              <a:t>reta</a:t>
            </a:r>
            <a:r>
              <a:rPr lang="pt-BR" sz="1400" b="1" i="1" dirty="0">
                <a:solidFill>
                  <a:srgbClr val="00B050"/>
                </a:solidFill>
              </a:rPr>
              <a:t>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(i.e., </a:t>
            </a:r>
            <a:r>
              <a:rPr lang="pt-BR" sz="1400" b="1" i="1" dirty="0">
                <a:solidFill>
                  <a:schemeClr val="accent2"/>
                </a:solidFill>
              </a:rPr>
              <a:t>reta</a:t>
            </a:r>
            <a:r>
              <a:rPr lang="pt-BR" sz="1400" b="1" i="1" dirty="0">
                <a:solidFill>
                  <a:srgbClr val="00B050"/>
                </a:solidFill>
              </a:rPr>
              <a:t>),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solidFill>
                  <a:srgbClr val="00B050"/>
                </a:solidFill>
              </a:rPr>
              <a:t>conceitos fundamentais</a:t>
            </a:r>
            <a:r>
              <a:rPr lang="pt-BR" b="1" i="1" dirty="0"/>
              <a:t> </a:t>
            </a:r>
            <a:r>
              <a:rPr lang="pt-BR" dirty="0"/>
              <a:t>do funcionamento de alguns </a:t>
            </a:r>
            <a:r>
              <a:rPr lang="pt-BR" b="1" i="1" dirty="0">
                <a:solidFill>
                  <a:srgbClr val="00B050"/>
                </a:solidFill>
              </a:rPr>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Nós 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fontScale="92500"/>
          </a:bodyPr>
          <a:lstStyle/>
          <a:p>
            <a:r>
              <a:rPr lang="pt-BR" b="0" i="0" dirty="0">
                <a:effectLst/>
              </a:rPr>
              <a:t>A possibilidade de </a:t>
            </a:r>
            <a:r>
              <a:rPr lang="pt-BR" b="1" i="1" dirty="0">
                <a:solidFill>
                  <a:srgbClr val="00B050"/>
                </a:solidFill>
                <a:effectLst/>
              </a:rPr>
              <a:t>analisar e extrair informações úteis</a:t>
            </a:r>
            <a:r>
              <a:rPr lang="pt-BR" b="1" i="1" dirty="0">
                <a:effectLst/>
              </a:rPr>
              <a:t>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solidFill>
                  <a:srgbClr val="00B050"/>
                </a:solidFill>
              </a:rPr>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solidFill>
                  <a:srgbClr val="00B050"/>
                </a:solidFill>
              </a:rPr>
              <a:t>novas estratégias de aprendizagem</a:t>
            </a:r>
            <a:r>
              <a:rPr lang="pt-BR" dirty="0"/>
              <a:t>, e.g., </a:t>
            </a:r>
            <a:r>
              <a:rPr lang="pt-BR" i="1" dirty="0" err="1"/>
              <a:t>deep</a:t>
            </a:r>
            <a:r>
              <a:rPr lang="pt-BR" i="1" dirty="0"/>
              <a:t>-learning</a:t>
            </a:r>
            <a:r>
              <a:rPr lang="pt-BR" dirty="0"/>
              <a:t>, </a:t>
            </a:r>
            <a:r>
              <a:rPr lang="pt-BR" i="1" dirty="0" err="1"/>
              <a:t>deep</a:t>
            </a:r>
            <a:r>
              <a:rPr lang="pt-BR" dirty="0"/>
              <a:t> </a:t>
            </a:r>
            <a:r>
              <a:rPr lang="pt-BR" i="1" dirty="0" err="1"/>
              <a:t>reinforment</a:t>
            </a:r>
            <a:r>
              <a:rPr lang="pt-BR" i="1" dirty="0"/>
              <a:t>-learning</a:t>
            </a:r>
            <a:r>
              <a:rPr lang="pt-BR" dirty="0"/>
              <a:t>, </a:t>
            </a:r>
            <a:r>
              <a:rPr lang="pt-BR" i="1" dirty="0" err="1"/>
              <a:t>generative</a:t>
            </a:r>
            <a:r>
              <a:rPr lang="pt-BR" i="1" dirty="0"/>
              <a:t> adversarial learning</a:t>
            </a:r>
            <a:r>
              <a:rPr lang="pt-BR" dirty="0"/>
              <a:t>, </a:t>
            </a:r>
            <a:r>
              <a:rPr lang="pt-BR" i="1" dirty="0" err="1"/>
              <a:t>transformers</a:t>
            </a:r>
            <a:r>
              <a:rPr lang="pt-BR" dirty="0"/>
              <a:t> etc.</a:t>
            </a:r>
          </a:p>
          <a:p>
            <a:r>
              <a:rPr lang="pt-BR" dirty="0"/>
              <a:t>Disponibilidade de </a:t>
            </a:r>
            <a:r>
              <a:rPr lang="pt-BR" b="1" i="1" dirty="0">
                <a:solidFill>
                  <a:srgbClr val="00B050"/>
                </a:solidFill>
              </a:rPr>
              <a:t>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417770"/>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solidFill>
                  <a:srgbClr val="00B050"/>
                </a:solidFill>
              </a:rPr>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7030A0"/>
                    </a:solidFill>
                  </a:rPr>
                  <a:t>atributos</a:t>
                </a:r>
                <a:r>
                  <a:rPr lang="pt-BR" dirty="0"/>
                  <a:t>), e sua saída correspondente,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rótulo</a:t>
                </a:r>
                <a:r>
                  <a:rPr lang="pt-BR" dirty="0"/>
                  <a:t>).</a:t>
                </a:r>
              </a:p>
              <a:p>
                <a:pPr lvl="1">
                  <a:spcBef>
                    <a:spcPts val="600"/>
                  </a:spcBef>
                  <a:buFont typeface="Wingdings" panose="05000000000000000000" pitchFamily="2" charset="2"/>
                  <a:buChar char="§"/>
                </a:pPr>
                <a:r>
                  <a:rPr lang="pt-BR" dirty="0"/>
                  <a:t>OBS.: Em alguns casos, têm-se mais de uma saída esperada.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r="-1365"/>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FF000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a:t>
                </a:r>
                <a:r>
                  <a:rPr lang="pt-BR" b="1" i="1" dirty="0">
                    <a:solidFill>
                      <a:srgbClr val="FF0000"/>
                    </a:solidFill>
                  </a:rPr>
                  <a:t>problemas</a:t>
                </a:r>
                <a:r>
                  <a:rPr lang="pt-BR" dirty="0"/>
                  <a:t>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e discreto </a:t>
                </a:r>
                <a:r>
                  <a:rPr lang="pt-BR" dirty="0"/>
                  <a:t>de valores, i.e., número de possíveis classes. </a:t>
                </a:r>
              </a:p>
              <a:p>
                <a:pPr lvl="2">
                  <a:spcBef>
                    <a:spcPts val="600"/>
                  </a:spcBef>
                  <a:buFont typeface="Wingdings" panose="05000000000000000000" pitchFamily="2" charset="2"/>
                  <a:buChar char="§"/>
                </a:pPr>
                <a:r>
                  <a:rPr lang="pt-BR" b="1" dirty="0"/>
                  <a:t>Exemplo</a:t>
                </a:r>
                <a:r>
                  <a:rPr lang="pt-BR" dirty="0"/>
                  <a:t>: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Os algoritmos só têm acesso aos </a:t>
                </a:r>
                <a:r>
                  <a:rPr lang="pt-BR" b="1" i="1" dirty="0">
                    <a:solidFill>
                      <a:srgbClr val="00B050"/>
                    </a:solidFill>
                    <a:cs typeface="Calibri"/>
                  </a:rPr>
                  <a:t>atributos</a:t>
                </a:r>
                <a:r>
                  <a:rPr lang="pt-BR" dirty="0">
                    <a:cs typeface="Calibri"/>
                  </a:rPr>
                  <a:t>,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solidFill>
                      <a:srgbClr val="7030A0"/>
                    </a:solidFill>
                  </a:rPr>
                  <a:t>sem a presença de rótulos</a:t>
                </a:r>
                <a:r>
                  <a:rPr lang="pt-BR" dirty="0"/>
                  <a:t>.</a:t>
                </a:r>
              </a:p>
            </p:txBody>
          </p:sp>
        </mc:Choice>
        <mc:Fallback xmlns="">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solidFill>
                  <a:srgbClr val="7030A0"/>
                </a:solidFill>
              </a:rPr>
              <a:t>pequena quantidade de dados rotulados</a:t>
            </a:r>
            <a:r>
              <a:rPr lang="pt-BR" dirty="0"/>
              <a:t>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não-supervisionados e 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nas </a:t>
            </a:r>
            <a:r>
              <a:rPr lang="pt-BR" b="1" i="1" dirty="0">
                <a:solidFill>
                  <a:srgbClr val="7030A0"/>
                </a:solidFill>
              </a:rPr>
              <a:t>quatro</a:t>
            </a:r>
            <a:r>
              <a:rPr lang="pt-BR" dirty="0"/>
              <a:t> classes abaixo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7030A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solidFill>
                  <a:srgbClr val="7030A0"/>
                </a:solidFill>
              </a:rPr>
              <a:t>estratégia</a:t>
            </a:r>
            <a:r>
              <a:rPr lang="pt-BR" dirty="0"/>
              <a:t>, chamada de </a:t>
            </a:r>
            <a:r>
              <a:rPr lang="pt-BR" b="1" i="1" dirty="0">
                <a:solidFill>
                  <a:srgbClr val="7030A0"/>
                </a:solidFill>
              </a:rPr>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a:t>
            </a:r>
            <a:r>
              <a:rPr lang="pt-BR" b="1" i="1" dirty="0">
                <a:solidFill>
                  <a:srgbClr val="7030A0"/>
                </a:solidFill>
              </a:rPr>
              <a:t>função</a:t>
            </a:r>
            <a:r>
              <a:rPr lang="pt-BR" b="1" i="1" dirty="0">
                <a:solidFill>
                  <a:srgbClr val="00B050"/>
                </a:solidFill>
              </a:rPr>
              <a:t> que mapeia os estados do ambiente em ações </a:t>
            </a:r>
            <a:r>
              <a:rPr lang="pt-BR" dirty="0"/>
              <a:t>que o </a:t>
            </a:r>
            <a:r>
              <a:rPr lang="pt-BR" b="1" i="1" dirty="0"/>
              <a:t>agente</a:t>
            </a:r>
            <a:r>
              <a:rPr lang="pt-BR" dirty="0"/>
              <a:t> deve tomar para </a:t>
            </a:r>
            <a:r>
              <a:rPr lang="pt-BR" b="1" i="1" dirty="0">
                <a:solidFill>
                  <a:srgbClr val="00B050"/>
                </a:solidFill>
              </a:rPr>
              <a:t>maximizar as recompensas</a:t>
            </a:r>
            <a:r>
              <a:rPr lang="pt-BR" dirty="0"/>
              <a:t>.</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41178937"/>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2/8/2024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16/8/2024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30/8/2024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13/9/2024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27/9/2024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11/10/2024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25/10/2024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b="1" dirty="0">
                          <a:solidFill>
                            <a:srgbClr val="00B050"/>
                          </a:solidFill>
                          <a:effectLst/>
                        </a:rPr>
                        <a:t>8/11/2024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a:t>
                      </a:r>
                      <a:r>
                        <a:rPr lang="pt-BR" sz="2000" b="1">
                          <a:solidFill>
                            <a:srgbClr val="00B050"/>
                          </a:solidFill>
                        </a:rPr>
                        <a:t>Sala I-??)</a:t>
                      </a:r>
                      <a:endParaRPr lang="pt-BR" sz="2000" b="1" dirty="0">
                        <a:solidFill>
                          <a:srgbClr val="00B050"/>
                        </a:solidFill>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22/11/2024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6/12/2024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a:t>
            </a:r>
            <a:r>
              <a:rPr lang="pt-BR" b="1" i="1" dirty="0">
                <a:solidFill>
                  <a:srgbClr val="7030A0"/>
                </a:solidFill>
              </a:rPr>
              <a:t>quinzenais</a:t>
            </a:r>
            <a:r>
              <a:rPr lang="pt-BR" dirty="0"/>
              <a:t>,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6252122" y="1533524"/>
            <a:ext cx="5797004" cy="5324476"/>
          </a:xfrm>
        </p:spPr>
        <p:txBody>
          <a:bodyPr>
            <a:normAutofit/>
          </a:bodyPr>
          <a:lstStyle/>
          <a:p>
            <a:pPr algn="just"/>
            <a:r>
              <a:rPr lang="pt-BR" b="1" i="1" dirty="0"/>
              <a:t>Metaheurísticas</a:t>
            </a:r>
            <a:r>
              <a:rPr lang="pt-BR" dirty="0"/>
              <a:t> são algoritmos usados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pPr algn="just"/>
            <a:r>
              <a:rPr lang="pt-BR" dirty="0" err="1"/>
              <a:t>Metaheurísticas</a:t>
            </a:r>
            <a:r>
              <a:rPr lang="pt-BR" dirty="0"/>
              <a:t> são aplicadas a problemas onde </a:t>
            </a:r>
            <a:r>
              <a:rPr lang="pt-BR" b="1" i="1" dirty="0">
                <a:solidFill>
                  <a:srgbClr val="7030A0"/>
                </a:solidFill>
              </a:rPr>
              <a:t>métodos convencionais</a:t>
            </a:r>
            <a:r>
              <a:rPr lang="pt-BR" dirty="0"/>
              <a:t> são impraticáveis, devido à </a:t>
            </a:r>
            <a:r>
              <a:rPr lang="pt-BR" b="1" i="1" dirty="0">
                <a:solidFill>
                  <a:srgbClr val="7030A0"/>
                </a:solidFill>
              </a:rPr>
              <a:t>alta complexidade</a:t>
            </a:r>
            <a:r>
              <a:rPr lang="pt-BR" dirty="0"/>
              <a:t>, ou o </a:t>
            </a:r>
            <a:r>
              <a:rPr lang="pt-BR" b="1" i="1" dirty="0">
                <a:solidFill>
                  <a:srgbClr val="7030A0"/>
                </a:solidFill>
              </a:rPr>
              <a:t>espaço de busca é extremamente grande</a:t>
            </a:r>
            <a:r>
              <a:rPr lang="pt-BR" dirty="0"/>
              <a:t>.</a:t>
            </a:r>
          </a:p>
        </p:txBody>
      </p:sp>
      <p:pic>
        <p:nvPicPr>
          <p:cNvPr id="1028" name="Picture 4" descr="Genetic algorithm in casting gating system design">
            <a:extLst>
              <a:ext uri="{FF2B5EF4-FFF2-40B4-BE49-F238E27FC236}">
                <a16:creationId xmlns:a16="http://schemas.microsoft.com/office/drawing/2014/main" id="{38A170F7-4175-8F83-314D-4595C6C39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82" y="2229882"/>
            <a:ext cx="3158332" cy="23936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A9E1B2BB-EB50-395C-DB35-108E7761A684}"/>
              </a:ext>
            </a:extLst>
          </p:cNvPr>
          <p:cNvSpPr/>
          <p:nvPr/>
        </p:nvSpPr>
        <p:spPr>
          <a:xfrm>
            <a:off x="729449" y="1860550"/>
            <a:ext cx="2006190" cy="369332"/>
          </a:xfrm>
          <a:prstGeom prst="rect">
            <a:avLst/>
          </a:prstGeom>
        </p:spPr>
        <p:txBody>
          <a:bodyPr wrap="none">
            <a:spAutoFit/>
          </a:bodyPr>
          <a:lstStyle/>
          <a:p>
            <a:r>
              <a:rPr lang="pt-BR" b="1" dirty="0"/>
              <a:t>Algoritmo genético</a:t>
            </a:r>
            <a:endParaRPr lang="pt-BR" dirty="0"/>
          </a:p>
        </p:txBody>
      </p:sp>
      <p:pic>
        <p:nvPicPr>
          <p:cNvPr id="1032" name="Picture 8" descr="Faster Drilling with Machine Learning and Particle Swarm Optimization | by  Yohanes Nuwara | Towards Data Science">
            <a:extLst>
              <a:ext uri="{FF2B5EF4-FFF2-40B4-BE49-F238E27FC236}">
                <a16:creationId xmlns:a16="http://schemas.microsoft.com/office/drawing/2014/main" id="{374FBD4A-EA01-8162-5D9D-00BDF5995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 y="5251108"/>
            <a:ext cx="3067050" cy="1495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7D04DA95-2082-F281-4F83-94EE7E4243A2}"/>
              </a:ext>
            </a:extLst>
          </p:cNvPr>
          <p:cNvSpPr/>
          <p:nvPr/>
        </p:nvSpPr>
        <p:spPr>
          <a:xfrm>
            <a:off x="116264" y="4669731"/>
            <a:ext cx="2619375" cy="646331"/>
          </a:xfrm>
          <a:prstGeom prst="rect">
            <a:avLst/>
          </a:prstGeom>
        </p:spPr>
        <p:txBody>
          <a:bodyPr wrap="square">
            <a:spAutoFit/>
          </a:bodyPr>
          <a:lstStyle/>
          <a:p>
            <a:pPr algn="ctr"/>
            <a:r>
              <a:rPr lang="pt-BR" b="1" dirty="0"/>
              <a:t>Otimização</a:t>
            </a:r>
            <a:r>
              <a:rPr lang="pt-BR" dirty="0"/>
              <a:t> </a:t>
            </a:r>
            <a:r>
              <a:rPr lang="pt-BR" b="1" dirty="0"/>
              <a:t>por</a:t>
            </a:r>
            <a:r>
              <a:rPr lang="pt-BR" dirty="0"/>
              <a:t> </a:t>
            </a:r>
            <a:r>
              <a:rPr lang="pt-BR" b="1" dirty="0"/>
              <a:t>exame</a:t>
            </a:r>
            <a:r>
              <a:rPr lang="pt-BR" dirty="0"/>
              <a:t> </a:t>
            </a:r>
            <a:r>
              <a:rPr lang="pt-BR" b="1" dirty="0"/>
              <a:t>de</a:t>
            </a:r>
            <a:r>
              <a:rPr lang="pt-BR" dirty="0"/>
              <a:t> </a:t>
            </a:r>
            <a:r>
              <a:rPr lang="pt-BR" b="1" dirty="0"/>
              <a:t>partículas</a:t>
            </a:r>
          </a:p>
        </p:txBody>
      </p:sp>
      <p:pic>
        <p:nvPicPr>
          <p:cNvPr id="1038" name="Picture 14" descr="The operation of the Ant Colony algorithm 2 Methodology -Implementation...  | Download Scientific Diagram">
            <a:extLst>
              <a:ext uri="{FF2B5EF4-FFF2-40B4-BE49-F238E27FC236}">
                <a16:creationId xmlns:a16="http://schemas.microsoft.com/office/drawing/2014/main" id="{C5FFF958-3610-20C4-854C-2DC3DD2E62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0476" y="4015657"/>
            <a:ext cx="2712533" cy="19206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E355716-7FB8-C092-2C66-45059E406A1B}"/>
              </a:ext>
            </a:extLst>
          </p:cNvPr>
          <p:cNvSpPr txBox="1"/>
          <p:nvPr/>
        </p:nvSpPr>
        <p:spPr>
          <a:xfrm>
            <a:off x="3371978" y="3356965"/>
            <a:ext cx="2504988" cy="646331"/>
          </a:xfrm>
          <a:prstGeom prst="rect">
            <a:avLst/>
          </a:prstGeom>
          <a:noFill/>
        </p:spPr>
        <p:txBody>
          <a:bodyPr wrap="square">
            <a:spAutoFit/>
          </a:bodyPr>
          <a:lstStyle/>
          <a:p>
            <a:pPr algn="ctr"/>
            <a:r>
              <a:rPr lang="pt-BR" b="1" dirty="0"/>
              <a:t>Otimização por colônia de formigas</a:t>
            </a:r>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a:bodyPr>
          <a:lstStyle/>
          <a:p>
            <a:pPr algn="just"/>
            <a:r>
              <a:rPr lang="pt-BR" dirty="0"/>
              <a:t>Características das metaheurísticas:</a:t>
            </a:r>
          </a:p>
          <a:p>
            <a:pPr lvl="1" algn="just">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(i.e., </a:t>
            </a:r>
            <a:r>
              <a:rPr lang="pt-BR" dirty="0" err="1"/>
              <a:t>sub-ótima</a:t>
            </a:r>
            <a:r>
              <a:rPr lang="pt-BR" dirty="0"/>
              <a:t>).</a:t>
            </a:r>
          </a:p>
          <a:p>
            <a:pPr lvl="1" algn="just">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lgn="just">
              <a:buFont typeface="Wingdings" panose="05000000000000000000" pitchFamily="2" charset="2"/>
              <a:buChar char="§"/>
            </a:pPr>
            <a:r>
              <a:rPr lang="pt-BR" dirty="0"/>
              <a:t>não são específicas de um problema, ou seja, </a:t>
            </a:r>
            <a:r>
              <a:rPr lang="pt-BR" b="1" i="1" dirty="0"/>
              <a:t>são genéricas</a:t>
            </a:r>
            <a:r>
              <a:rPr lang="pt-BR" dirty="0"/>
              <a:t>.</a:t>
            </a:r>
          </a:p>
          <a:p>
            <a:pPr lvl="1" algn="just">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pPr algn="just"/>
            <a:r>
              <a:rPr lang="pt-BR" dirty="0"/>
              <a:t>São, em sua grande maioria,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449015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gratuita e </a:t>
            </a:r>
            <a:r>
              <a:rPr lang="pt-BR" i="1" dirty="0"/>
              <a:t>open-</a:t>
            </a:r>
            <a:r>
              <a:rPr lang="pt-BR" i="1" dirty="0" err="1"/>
              <a:t>source</a:t>
            </a:r>
            <a:r>
              <a:rPr lang="pt-BR" dirty="0"/>
              <a:t>.</a:t>
            </a:r>
          </a:p>
          <a:p>
            <a:r>
              <a:rPr lang="pt-BR" dirty="0"/>
              <a:t>Utilizaremos </a:t>
            </a:r>
            <a:r>
              <a:rPr lang="pt-BR" b="1" i="1" dirty="0"/>
              <a:t>notebooks Jupyter</a:t>
            </a:r>
            <a:r>
              <a:rPr lang="pt-BR" dirty="0"/>
              <a:t> para execução de exemplos e resolução dos laboratórios.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a:t>
            </a:r>
          </a:p>
          <a:p>
            <a:r>
              <a:rPr lang="pt-BR" dirty="0"/>
              <a:t>Para executá-los, utilizaremos o </a:t>
            </a:r>
            <a:r>
              <a:rPr lang="pt-BR" b="1" i="1" dirty="0"/>
              <a:t>Google </a:t>
            </a:r>
            <a:r>
              <a:rPr lang="pt-BR" b="1" i="1" dirty="0" err="1"/>
              <a:t>Colaboratory</a:t>
            </a:r>
            <a:r>
              <a:rPr lang="pt-BR" b="1" i="1" dirty="0"/>
              <a:t> </a:t>
            </a:r>
            <a:r>
              <a:rPr lang="pt-BR" dirty="0"/>
              <a:t>ou apenas </a:t>
            </a:r>
            <a:r>
              <a:rPr lang="pt-BR" b="1" i="1" dirty="0" err="1"/>
              <a:t>Colab</a:t>
            </a:r>
            <a:r>
              <a:rPr lang="pt-BR" dirty="0"/>
              <a:t>, que é um ambiente computacional interativo e gratuito executado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295652"/>
            <a:chOff x="8279312" y="2668035"/>
            <a:chExt cx="3912688" cy="2486256"/>
          </a:xfrm>
        </p:grpSpPr>
        <p:pic>
          <p:nvPicPr>
            <p:cNvPr id="4"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9325247" y="4534586"/>
              <a:ext cx="1608495" cy="61970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a:bodyPr>
          <a:lstStyle/>
          <a:p>
            <a:r>
              <a:rPr lang="pt-BR" b="1" dirty="0" err="1"/>
              <a:t>Colab</a:t>
            </a:r>
            <a:r>
              <a:rPr lang="pt-BR" b="1" dirty="0"/>
              <a:t> </a:t>
            </a:r>
            <a:r>
              <a:rPr lang="pt-BR" dirty="0"/>
              <a:t>é uma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a vocês como </a:t>
                </a:r>
                <a:r>
                  <a:rPr lang="pt-BR" b="1" i="1" dirty="0">
                    <a:solidFill>
                      <a:srgbClr val="00B050"/>
                    </a:solidFill>
                  </a:rPr>
                  <a:t>encontrar uma função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(i.e., </a:t>
                </a:r>
                <a:r>
                  <a:rPr lang="pt-BR" b="1" i="1" dirty="0">
                    <a:solidFill>
                      <a:srgbClr val="7030A0"/>
                    </a:solidFill>
                  </a:rPr>
                  <a:t>aprenda</a:t>
                </a:r>
                <a:r>
                  <a:rPr lang="pt-BR" dirty="0"/>
                  <a:t>) o comportamento geral por trás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chemeClr val="accent2"/>
                    </a:solidFill>
                  </a:rPr>
                  <a:t>melhor forma possível</a:t>
                </a:r>
                <a:r>
                  <a:rPr lang="pt-BR" dirty="0"/>
                  <a:t>.</a:t>
                </a:r>
              </a:p>
            </p:txBody>
          </p:sp>
        </mc:Choice>
        <mc:Fallback xmlns="">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64617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Mas o que você quer dizer com </a:t>
                </a:r>
                <a:r>
                  <a:rPr lang="pt-BR" b="1" i="1" dirty="0">
                    <a:solidFill>
                      <a:schemeClr val="accent2"/>
                    </a:solidFill>
                  </a:rPr>
                  <a:t>melhor forma possível?</a:t>
                </a:r>
                <a:endParaRPr lang="pt-BR" dirty="0"/>
              </a:p>
              <a:p>
                <a:r>
                  <a:rPr lang="pt-BR" dirty="0"/>
                  <a:t>Na maioria dos casos, o </a:t>
                </a:r>
                <a:r>
                  <a:rPr lang="pt-BR" b="1" i="1" dirty="0">
                    <a:solidFill>
                      <a:srgbClr val="7030A0"/>
                    </a:solidFill>
                  </a:rPr>
                  <a:t>mapeamento verdadeiro</a:t>
                </a:r>
                <a:r>
                  <a:rPr lang="pt-BR" dirty="0"/>
                  <a:t>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não é conhecido ou nem mesmo existe</a:t>
                </a:r>
                <a:r>
                  <a:rPr lang="pt-BR" dirty="0"/>
                  <a:t> e nós nos baseamos apenas em uma </a:t>
                </a:r>
                <a:r>
                  <a:rPr lang="pt-BR" b="1" i="1" dirty="0">
                    <a:solidFill>
                      <a:srgbClr val="7030A0"/>
                    </a:solidFill>
                  </a:rPr>
                  <a:t>métrica</a:t>
                </a:r>
                <a:r>
                  <a:rPr lang="pt-BR" dirty="0"/>
                  <a:t> para definir se a aproximação do mapeamento (i.e., a função aprendida) é boa ou não.</a:t>
                </a:r>
              </a:p>
              <a:p>
                <a:pPr lvl="1">
                  <a:buFont typeface="Wingdings" panose="05000000000000000000" pitchFamily="2" charset="2"/>
                  <a:buChar char="§"/>
                </a:pPr>
                <a:r>
                  <a:rPr lang="pt-BR" b="1" dirty="0"/>
                  <a:t>Exemplo</a:t>
                </a:r>
                <a:r>
                  <a:rPr lang="pt-BR" dirty="0"/>
                  <a:t>: dada a previsão da temperatura média para um dia qualquer, quantos picolés serão vendidos?</a:t>
                </a:r>
              </a:p>
            </p:txBody>
          </p:sp>
        </mc:Choice>
        <mc:Fallback xmlns="">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r="-1173"/>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38665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TensorFlow: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Levy Boccato, “Notas de aula do curso Tópicos em Sistemas Inteligentes II - Aprendizado de Máquina” (IA006), disponíveis em </a:t>
            </a:r>
            <a:r>
              <a:rPr lang="pt-BR" dirty="0">
                <a:hlinkClick r:id="rId3"/>
              </a:rPr>
              <a:t>https://www.dca.fee.unicamp.br/~lboccato/ia006_2s2019.html</a:t>
            </a:r>
            <a:r>
              <a:rPr lang="pt-BR" dirty="0"/>
              <a:t> (2019).</a:t>
            </a:r>
          </a:p>
          <a:p>
            <a:pPr marL="0" indent="0">
              <a:buNone/>
            </a:pPr>
            <a:r>
              <a:rPr lang="pt-BR" dirty="0"/>
              <a:t>[4]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Coleção de livros, </a:t>
            </a:r>
            <a:r>
              <a:rPr lang="pt-BR" dirty="0">
                <a:hlinkClick r:id="rId4"/>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a:t>As </a:t>
            </a:r>
            <a:r>
              <a:rPr lang="en-US" dirty="0" err="1"/>
              <a:t>entregas</a:t>
            </a:r>
            <a:r>
              <a:rPr lang="en-US" dirty="0"/>
              <a:t> das </a:t>
            </a:r>
            <a:r>
              <a:rPr lang="en-US" dirty="0" err="1"/>
              <a:t>atividades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i="1" dirty="0"/>
              <a:t>”</a:t>
            </a:r>
            <a:r>
              <a:rPr lang="pt-BR" dirty="0"/>
              <a:t> dentro de “Arquivos”.</a:t>
            </a:r>
          </a:p>
          <a:p>
            <a:r>
              <a:rPr lang="pt-BR" dirty="0"/>
              <a:t>Horários de Atendimento</a:t>
            </a:r>
          </a:p>
          <a:p>
            <a:pPr lvl="1">
              <a:buFont typeface="Wingdings" panose="05000000000000000000" pitchFamily="2" charset="2"/>
              <a:buChar char="§"/>
            </a:pPr>
            <a:r>
              <a:rPr lang="pt-BR" dirty="0"/>
              <a:t>Professor: quartas-feiras das 17:30 às 18:30 e quintas-feiras das 16:00 às 17:00.</a:t>
            </a:r>
          </a:p>
          <a:p>
            <a:pPr lvl="1">
              <a:buFont typeface="Wingdings" panose="05000000000000000000" pitchFamily="2" charset="2"/>
              <a:buChar char="§"/>
            </a:pPr>
            <a:r>
              <a:rPr lang="pt-BR" dirty="0"/>
              <a:t>Monitor (Vítor Oliveira: vitor.oliveira@ges.inatel.br): terças-feiras das 17:30 às 19:30.</a:t>
            </a:r>
          </a:p>
          <a:p>
            <a:pPr lvl="1">
              <a:buFont typeface="Wingdings" panose="05000000000000000000" pitchFamily="2" charset="2"/>
              <a:buChar char="§"/>
            </a:pPr>
            <a:r>
              <a:rPr lang="pt-BR" dirty="0"/>
              <a:t>Atendimento remoto via Teams.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dirty="0"/>
              <a:t>Vídeo explicando o laboratório #1: Arquivos -&gt; </a:t>
            </a:r>
            <a:r>
              <a:rPr lang="pt-BR" dirty="0" err="1"/>
              <a:t>Recordings</a:t>
            </a:r>
            <a:r>
              <a:rPr lang="pt-BR" dirty="0"/>
              <a:t> -&gt; Laboratório #1</a:t>
            </a:r>
          </a:p>
          <a:p>
            <a:pPr lvl="1"/>
            <a:r>
              <a:rPr lang="pt-BR" dirty="0"/>
              <a:t>Se atentem aos prazos de entrega.</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03716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(ou seja, algoritmos) de aprendizado de máquina para solução de diversos tipos de problemas.</a:t>
            </a:r>
          </a:p>
          <a:p>
            <a:r>
              <a:rPr lang="pt-BR" dirty="0"/>
              <a:t>Ao final do curso vocês devem ser capazes de</a:t>
            </a:r>
          </a:p>
          <a:p>
            <a:pPr lvl="1">
              <a:buFont typeface="Wingdings" panose="05000000000000000000" pitchFamily="2" charset="2"/>
              <a:buChar char="§"/>
            </a:pPr>
            <a:r>
              <a:rPr lang="pt-BR" dirty="0"/>
              <a:t>Entender e discutir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2691" y="4573625"/>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As atividades devem ser resolvidas de forma</a:t>
            </a:r>
            <a:r>
              <a:rPr lang="pt-BR" b="1" i="1" dirty="0">
                <a:solidFill>
                  <a:srgbClr val="FF0000"/>
                </a:solidFill>
              </a:rPr>
              <a:t> individual</a:t>
            </a:r>
            <a:r>
              <a:rPr lang="pt-BR" dirty="0"/>
              <a:t>.</a:t>
            </a:r>
          </a:p>
          <a:p>
            <a:pPr lvl="1">
              <a:buFont typeface="Wingdings" panose="05000000000000000000" pitchFamily="2" charset="2"/>
              <a:buChar char="§"/>
            </a:pPr>
            <a:r>
              <a:rPr lang="pt-BR" dirty="0"/>
              <a:t>As atividades serão atribuídas </a:t>
            </a:r>
            <a:r>
              <a:rPr lang="pt-BR"/>
              <a:t>e entregues </a:t>
            </a:r>
            <a:r>
              <a:rPr lang="pt-BR" dirty="0"/>
              <a:t>através do MS Teams. </a:t>
            </a:r>
          </a:p>
          <a:p>
            <a:r>
              <a:rPr lang="pt-BR" dirty="0"/>
              <a:t>Extra: 10% da nota da FETIN (</a:t>
            </a:r>
            <a:r>
              <a:rPr lang="pt-BR" b="1" i="1" dirty="0"/>
              <a:t>mas precisa envolver IA</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204290" y="2294234"/>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472227" y="1515474"/>
            <a:ext cx="6719773"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a:t>
            </a:r>
            <a:r>
              <a:rPr lang="pt-BR" b="1" i="1" dirty="0">
                <a:effectLst/>
              </a:rPr>
              <a:t>tecnologia</a:t>
            </a:r>
            <a:r>
              <a:rPr lang="pt-BR" b="0" i="0" dirty="0">
                <a:effectLst/>
              </a:rPr>
              <a:t>, IA é empregada em empresas de </a:t>
            </a:r>
            <a:r>
              <a:rPr lang="pt-BR" b="1" i="1" dirty="0">
                <a:solidFill>
                  <a:srgbClr val="00B050"/>
                </a:solidFill>
                <a:effectLst/>
              </a:rPr>
              <a:t>telecom</a:t>
            </a:r>
            <a:r>
              <a:rPr lang="pt-BR" b="0" i="0" dirty="0">
                <a:effectLst/>
              </a:rPr>
              <a:t>, </a:t>
            </a:r>
            <a:r>
              <a:rPr lang="pt-BR" b="1" i="1" dirty="0">
                <a:solidFill>
                  <a:srgbClr val="00B050"/>
                </a:solidFill>
                <a:effectLst/>
              </a:rPr>
              <a:t>saúde</a:t>
            </a:r>
            <a:r>
              <a:rPr lang="pt-BR" b="0" i="0" dirty="0">
                <a:effectLst/>
              </a:rPr>
              <a:t>, </a:t>
            </a:r>
            <a:r>
              <a:rPr lang="pt-BR" b="1" i="1" dirty="0">
                <a:solidFill>
                  <a:srgbClr val="00B050"/>
                </a:solidFill>
                <a:effectLst/>
              </a:rPr>
              <a:t>finanças</a:t>
            </a:r>
            <a:r>
              <a:rPr lang="pt-BR" b="0" i="0" dirty="0">
                <a:effectLst/>
              </a:rPr>
              <a:t>, </a:t>
            </a:r>
            <a:r>
              <a:rPr lang="pt-BR" b="1" i="1" dirty="0">
                <a:solidFill>
                  <a:srgbClr val="00B050"/>
                </a:solidFill>
                <a:effectLst/>
              </a:rPr>
              <a:t>automação</a:t>
            </a:r>
            <a:r>
              <a:rPr lang="pt-BR" b="0" i="0" dirty="0">
                <a:effectLst/>
              </a:rPr>
              <a:t>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a:t>
            </a:r>
            <a:r>
              <a:rPr lang="pt-BR" b="1" i="1" dirty="0">
                <a:solidFill>
                  <a:srgbClr val="00B050"/>
                </a:solidFill>
              </a:rPr>
              <a:t>salários são muito bons</a:t>
            </a:r>
            <a:r>
              <a:rPr lang="pt-BR" dirty="0"/>
              <a:t>, pois a </a:t>
            </a:r>
            <a:r>
              <a:rPr lang="pt-BR" b="1" dirty="0">
                <a:solidFill>
                  <a:srgbClr val="7030A0"/>
                </a:solidFill>
              </a:rPr>
              <a:t>demanda é alta</a:t>
            </a:r>
            <a:r>
              <a:rPr lang="pt-BR" dirty="0"/>
              <a:t>, </a:t>
            </a:r>
            <a:r>
              <a:rPr lang="pt-BR" b="1" i="1" dirty="0">
                <a:solidFill>
                  <a:srgbClr val="7030A0"/>
                </a:solidFill>
              </a:rPr>
              <a:t>mas não existem tantos profissionais</a:t>
            </a:r>
            <a:r>
              <a:rPr lang="pt-BR" dirty="0"/>
              <a:t>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já tem sido empregada no 5G e terá um papel fundamental no desenvolvimento da próxima geração de redes móveis e sem fio, o 6G.</a:t>
            </a:r>
          </a:p>
          <a:p>
            <a:r>
              <a:rPr lang="pt-BR" dirty="0"/>
              <a:t>Os algoritmos de IA serão usados nas </a:t>
            </a:r>
            <a:r>
              <a:rPr lang="pt-BR" b="1" i="1" dirty="0">
                <a:solidFill>
                  <a:srgbClr val="7030A0"/>
                </a:solidFill>
              </a:rPr>
              <a:t>mais diversas camadas</a:t>
            </a:r>
            <a:r>
              <a:rPr lang="pt-BR" dirty="0"/>
              <a:t> da rede para auxiliar em tarefas que vão desde a </a:t>
            </a:r>
            <a:r>
              <a:rPr lang="pt-BR" b="1" i="1" dirty="0">
                <a:solidFill>
                  <a:srgbClr val="7030A0"/>
                </a:solidFill>
              </a:rPr>
              <a:t>detecção de símbolos de uma modulação até segurança cibernética</a:t>
            </a:r>
            <a:r>
              <a:rPr lang="pt-BR" dirty="0"/>
              <a:t>.</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solidFill>
                  <a:srgbClr val="00B050"/>
                </a:solidFill>
              </a:rPr>
              <a:t>criar máquinas que imitem </a:t>
            </a:r>
            <a:r>
              <a:rPr lang="pt-BR" b="1" i="1" dirty="0">
                <a:solidFill>
                  <a:srgbClr val="00B050"/>
                </a:solidFill>
              </a:rPr>
              <a:t>as </a:t>
            </a:r>
            <a:r>
              <a:rPr lang="pt-BR" b="1" i="1" dirty="0">
                <a:solidFill>
                  <a:srgbClr val="7030A0"/>
                </a:solidFill>
              </a:rPr>
              <a:t>capacidades</a:t>
            </a:r>
            <a:r>
              <a:rPr lang="pt-BR" b="1" i="1" dirty="0">
                <a:solidFill>
                  <a:srgbClr val="00B050"/>
                </a:solidFill>
              </a:rPr>
              <a:t> </a:t>
            </a:r>
            <a:r>
              <a:rPr lang="pt-BR" sz="2800" b="1" i="1" dirty="0">
                <a:solidFill>
                  <a:srgbClr val="00B050"/>
                </a:solidFill>
              </a:rPr>
              <a:t>humanas</a:t>
            </a:r>
            <a:r>
              <a:rPr lang="pt-BR" sz="2800" dirty="0"/>
              <a:t>.</a:t>
            </a:r>
          </a:p>
          <a:p>
            <a:r>
              <a:rPr lang="pt-BR" dirty="0"/>
              <a:t>Que capacidades são essas?</a:t>
            </a:r>
          </a:p>
          <a:p>
            <a:pPr lvl="1">
              <a:buFont typeface="Wingdings" panose="05000000000000000000" pitchFamily="2" charset="2"/>
              <a:buChar char="§"/>
            </a:pPr>
            <a:r>
              <a:rPr lang="pt-BR" dirty="0"/>
              <a:t>Aprendizado e 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1026" name="Picture 2" descr="Arte: uma poderosa forma de se expressar através da criatividade – Em Todo  Lugar">
            <a:extLst>
              <a:ext uri="{FF2B5EF4-FFF2-40B4-BE49-F238E27FC236}">
                <a16:creationId xmlns:a16="http://schemas.microsoft.com/office/drawing/2014/main" id="{84F9A6D3-F8E9-3138-176F-19484AC73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9870" y="3512172"/>
            <a:ext cx="2239541" cy="1679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portância da comunicação interna e externa na empresa">
            <a:extLst>
              <a:ext uri="{FF2B5EF4-FFF2-40B4-BE49-F238E27FC236}">
                <a16:creationId xmlns:a16="http://schemas.microsoft.com/office/drawing/2014/main" id="{4DB4993D-A830-3605-909D-B5A20EA3A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6" y="1536212"/>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aptação e Aprendizagem e o Método Montessoriano">
            <a:extLst>
              <a:ext uri="{FF2B5EF4-FFF2-40B4-BE49-F238E27FC236}">
                <a16:creationId xmlns:a16="http://schemas.microsoft.com/office/drawing/2014/main" id="{4EF7D9FD-7153-BB8E-3561-FA8256D74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06" y="164098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new dataset shows that AI still lacks commonsense reasoning |  VentureBeat">
            <a:extLst>
              <a:ext uri="{FF2B5EF4-FFF2-40B4-BE49-F238E27FC236}">
                <a16:creationId xmlns:a16="http://schemas.microsoft.com/office/drawing/2014/main" id="{216EF7B3-DF4E-7C5A-C449-A1FD7D817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26" y="3512172"/>
            <a:ext cx="29718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obot movement creative image_picture free download 400290058_lovepik.com">
            <a:extLst>
              <a:ext uri="{FF2B5EF4-FFF2-40B4-BE49-F238E27FC236}">
                <a16:creationId xmlns:a16="http://schemas.microsoft.com/office/drawing/2014/main" id="{2682E589-3620-CFE0-CFE8-B42AED8534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466" y="5217013"/>
            <a:ext cx="2466975" cy="153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9660</TotalTime>
  <Words>10504</Words>
  <Application>Microsoft Office PowerPoint</Application>
  <PresentationFormat>Widescreen</PresentationFormat>
  <Paragraphs>722</Paragraphs>
  <Slides>46</Slides>
  <Notes>34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46</vt:i4>
      </vt:variant>
    </vt:vector>
  </HeadingPairs>
  <TitlesOfParts>
    <vt:vector size="53"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Paradigma da 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Aprendizado metaheurístico</vt:lpstr>
      <vt:lpstr>Executando códigos</vt:lpstr>
      <vt:lpstr>Goolge Colaboratory (Colab)</vt:lpstr>
      <vt:lpstr>Objetivo do curso</vt:lpstr>
      <vt:lpstr>Objetivo do curso</vt:lpstr>
      <vt:lpstr>Referências</vt:lpstr>
      <vt:lpstr>Avisos</vt:lpstr>
      <vt:lpstr>Avisos</vt:lpstr>
      <vt:lpstr>Tarefas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2070</cp:revision>
  <dcterms:created xsi:type="dcterms:W3CDTF">2020-01-20T13:50:05Z</dcterms:created>
  <dcterms:modified xsi:type="dcterms:W3CDTF">2024-08-06T01:11:07Z</dcterms:modified>
</cp:coreProperties>
</file>